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9" r:id="rId3"/>
    <p:sldId id="268" r:id="rId4"/>
    <p:sldId id="269" r:id="rId5"/>
    <p:sldId id="270" r:id="rId6"/>
    <p:sldId id="260" r:id="rId7"/>
    <p:sldId id="272" r:id="rId8"/>
    <p:sldId id="273" r:id="rId9"/>
    <p:sldId id="265" r:id="rId10"/>
    <p:sldId id="274" r:id="rId11"/>
    <p:sldId id="278" r:id="rId12"/>
    <p:sldId id="277" r:id="rId13"/>
    <p:sldId id="267" r:id="rId14"/>
    <p:sldId id="266" r:id="rId15"/>
    <p:sldId id="275" r:id="rId16"/>
    <p:sldId id="261" r:id="rId17"/>
    <p:sldId id="276" r:id="rId18"/>
    <p:sldId id="271"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9" autoAdjust="0"/>
    <p:restoredTop sz="66872"/>
  </p:normalViewPr>
  <p:slideViewPr>
    <p:cSldViewPr snapToGrid="0">
      <p:cViewPr>
        <p:scale>
          <a:sx n="96" d="100"/>
          <a:sy n="96" d="100"/>
        </p:scale>
        <p:origin x="1136" y="-12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it shows the total Covid test cases and death cases after the covid. The dark blue line shows the death rate that follows the scale on the left and purple line manifest the test cases on the right. In conclusion, we can tell either Covid cases and death cases are not evidently high in 2021 vaccine uptake period until the end of 2021 both rate slightly increased and then dramatically </a:t>
            </a:r>
            <a:r>
              <a:rPr lang="en-US" dirty="0" err="1"/>
              <a:t>rised</a:t>
            </a:r>
            <a:r>
              <a:rPr lang="en-US" dirty="0"/>
              <a:t> in 2022. That change shows the vaccine is effective enough to prevent large infection and death especially at the beginning phase. Now let us combine two graph to see what happen in 2021 vaccine period.  </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the dark red line shows the test cases and dotted line shows the death cases. As we can tell that the death cases are extremely close to 0 at the very bottom of graph, and total test cases has two jumps around September and October. That implies that the vaccine rate has weak relation to test cases or test cases stimulate people to take vaccine. Yet it does have a strong connection to death rate that shows substantial success during the period.</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75695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as the graph before doesn’t shows a good example how high of vaccine rate in terms of districts, We created a map plot that shows the vaccine rate in each region.</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544729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 used table for quarterly changes in GDP, from January 1987 to June 2022. In order to observe the impact of covid-19 on GDP, I intercepted data from March 2020 to June 2022. </a:t>
            </a:r>
          </a:p>
          <a:p>
            <a:r>
              <a:rPr lang="en-NZ" b="0" i="0" u="none" strike="noStrike" dirty="0">
                <a:solidFill>
                  <a:srgbClr val="050505"/>
                </a:solidFill>
                <a:effectLst/>
                <a:latin typeface="system-ui"/>
              </a:rPr>
              <a:t>As my teammates analysed the impact of covid-19 on agriculture and healthcare, I also compared GDP changes in these industry. </a:t>
            </a:r>
          </a:p>
          <a:p>
            <a:r>
              <a:rPr lang="en-NZ" b="0" i="0" u="none" strike="noStrike" dirty="0">
                <a:solidFill>
                  <a:srgbClr val="050505"/>
                </a:solidFill>
                <a:effectLst/>
                <a:latin typeface="system-ui"/>
              </a:rPr>
              <a:t>As we can see in the graph, health GDP shows a continuous upward trend. Agricultural GDP saw a huge reduction in the first few months of covid-19, which coincided with the start of New Zealand's lockdown After the end of the lockdown in September 2020, agricultural GDP started to grow up until the lockdown started again in August 2021.</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The second graph shows the quarterly percentage change in GDP. As we can see in the graph, from March to July 2020, GDP decreased significantly. During this time, the virus was raging all over the world, and New Zealand went into lockdown. </a:t>
            </a:r>
          </a:p>
          <a:p>
            <a:r>
              <a:rPr lang="en-NZ" b="0" i="0" u="none" strike="noStrike" dirty="0">
                <a:solidFill>
                  <a:srgbClr val="050505"/>
                </a:solidFill>
                <a:effectLst/>
                <a:latin typeface="system-ui"/>
              </a:rPr>
              <a:t>In September 2020, after the lockdown ended, there was a significant increase in GDP. </a:t>
            </a:r>
          </a:p>
          <a:p>
            <a:r>
              <a:rPr lang="en-NZ" b="0" i="0" u="none" strike="noStrike" dirty="0">
                <a:solidFill>
                  <a:srgbClr val="050505"/>
                </a:solidFill>
                <a:effectLst/>
                <a:latin typeface="system-ui"/>
              </a:rPr>
              <a:t>In September 2021, the number of covid-19 cases were rising again, and New Zealand went into a second lockdown. Both total and agricultural GDP declining, until in December 2021. Except of health GDP, which stayed positive through out the </a:t>
            </a:r>
            <a:r>
              <a:rPr lang="en-NZ" b="0" i="0" u="none" strike="noStrike" dirty="0" err="1">
                <a:solidFill>
                  <a:srgbClr val="050505"/>
                </a:solidFill>
                <a:effectLst/>
                <a:latin typeface="system-ui"/>
              </a:rPr>
              <a:t>pendamic</a:t>
            </a:r>
            <a:r>
              <a:rPr lang="en-NZ" b="0" i="0" u="none" strike="noStrike" dirty="0">
                <a:solidFill>
                  <a:srgbClr val="050505"/>
                </a:solidFill>
                <a:effectLst/>
                <a:latin typeface="system-ui"/>
              </a:rPr>
              <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extra map showing the crime rate in New Zealand, The region boundary from GGPLOT and NZ Police statistics was very different, hence the data for some of the regions didn’t align properly.</a:t>
            </a:r>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expected, COVID had a huge influence on almost every sector.</a:t>
            </a:r>
          </a:p>
          <a:p>
            <a:r>
              <a:rPr lang="en-US" dirty="0"/>
              <a:t>We are experiencing an increase in Crime-Rate, Economy is suffering, and health sector has </a:t>
            </a:r>
            <a:r>
              <a:rPr lang="en-US"/>
              <a:t>suffered hugely.</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104365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affected different sectors.</a:t>
            </a:r>
          </a:p>
          <a:p>
            <a:r>
              <a:rPr lang="en-US" dirty="0"/>
              <a:t>So, the data was collected from different resources.</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till August 2022, As you can see that in the beginning when NZ Govt. was enforcing Lock-downs the number of cases were very low or well controlled, but in 2022 when Govt. decide to not enforce the traffic light system anymore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biggest question we wanted to answer was that what are the effects of COVID on crime rate in New Zealand. Did the crime rate decrease due to all the lockdowns and restriction?</a:t>
            </a:r>
          </a:p>
          <a:p>
            <a:r>
              <a:rPr lang="en-US" dirty="0"/>
              <a:t>Well, to answer that we wrangled the dataset for crime-rate in NZ for before and during the covid and combined it with the number of cases per region which once again was a big task to align the regions of each dataset.</a:t>
            </a:r>
          </a:p>
          <a:p>
            <a:endParaRPr lang="en-US" dirty="0"/>
          </a:p>
          <a:p>
            <a:r>
              <a:rPr lang="en-US" dirty="0"/>
              <a:t>Now this graph shows to total number of COVID cases per region in blue,</a:t>
            </a:r>
          </a:p>
          <a:p>
            <a:r>
              <a:rPr lang="en-US" dirty="0"/>
              <a:t>Crime rate before COVID is in green, and the period of data is 2 years before COVID.</a:t>
            </a:r>
          </a:p>
          <a:p>
            <a:r>
              <a:rPr lang="en-US" dirty="0"/>
              <a:t>AND</a:t>
            </a:r>
          </a:p>
          <a:p>
            <a:r>
              <a:rPr lang="en-US" dirty="0"/>
              <a:t>Crime rate during COVID is in RED.</a:t>
            </a:r>
          </a:p>
          <a:p>
            <a:endParaRPr lang="en-US" dirty="0"/>
          </a:p>
          <a:p>
            <a:r>
              <a:rPr lang="en-US" dirty="0"/>
              <a:t>As we can see clearly that CRIME-Rate during COVID increased in every region of the country.</a:t>
            </a:r>
          </a:p>
          <a:p>
            <a:endParaRPr lang="en-US" dirty="0"/>
          </a:p>
          <a:p>
            <a:r>
              <a:rPr lang="en-US" dirty="0"/>
              <a:t>We do not think there is a direct relation between number of case and crime rate per region, COVID influenced every region even the one with lower number of covid cases in the country.</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that the COVID had a significant effect on Crime-Rate in New Zealand. So, we decided to dig a little deeper and what types of crimes are on rise.</a:t>
            </a:r>
          </a:p>
          <a:p>
            <a:r>
              <a:rPr lang="en-US" dirty="0"/>
              <a:t>As we can see from the graph, that there are 3 – 4 types of crimes that has seen a significant increases:</a:t>
            </a:r>
          </a:p>
          <a:p>
            <a:r>
              <a:rPr lang="en-US" dirty="0"/>
              <a:t>Acts Intended to Cause Injury</a:t>
            </a:r>
          </a:p>
          <a:p>
            <a:r>
              <a:rPr lang="en-US" dirty="0"/>
              <a:t>Endangering Person</a:t>
            </a:r>
          </a:p>
          <a:p>
            <a:r>
              <a:rPr lang="en-US" dirty="0"/>
              <a:t>Illicit Drugs </a:t>
            </a:r>
          </a:p>
          <a:p>
            <a:r>
              <a:rPr lang="en-US" dirty="0"/>
              <a:t>Offences Against Justice Procedures </a:t>
            </a:r>
          </a:p>
          <a:p>
            <a:r>
              <a:rPr lang="en-US" dirty="0"/>
              <a:t>Theft </a:t>
            </a:r>
          </a:p>
          <a:p>
            <a:r>
              <a:rPr lang="en-US" dirty="0"/>
              <a:t>Traffic Offences </a:t>
            </a:r>
          </a:p>
          <a:p>
            <a:endParaRPr lang="en-US" dirty="0"/>
          </a:p>
          <a:p>
            <a:r>
              <a:rPr lang="en-US" dirty="0"/>
              <a:t>I believe COVID has played a big role in all of this, </a:t>
            </a:r>
          </a:p>
          <a:p>
            <a:r>
              <a:rPr lang="en-US" dirty="0"/>
              <a:t>I think there are other factors that played here as well, like Australia sending back criminals that has started a Power War between gangs.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Vaccine, as one of the most essential factor that directly alleviate covid impact,  we would like to find out how effective it has been to New Zealand communities.</a:t>
            </a:r>
          </a:p>
          <a:p>
            <a:r>
              <a:rPr lang="en-US" dirty="0"/>
              <a:t>Ever since Covid-19 vaccines have been available at 2021 February 14</a:t>
            </a:r>
            <a:r>
              <a:rPr lang="en-US" baseline="30000" dirty="0"/>
              <a:t>th</a:t>
            </a:r>
            <a:r>
              <a:rPr lang="en-US" dirty="0"/>
              <a:t>, NZ ministry of health has collected administered vaccine uptake by districts till October. </a:t>
            </a:r>
          </a:p>
          <a:p>
            <a:r>
              <a:rPr lang="en-US" altLang="ja-JP" dirty="0"/>
              <a:t>We gathered and reproduced the data into the graph above that shows the total number of vaccine uptake by regions. In this graph, it shows Auckland has an exceptionally high vaccine uptake number from beginning to the end, and the rate for the rest of region does have risen up between July and October but they have very subtle difference before that. What is the reason of that? The answer is in the next graph.</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7" name="Content Placeholder 6" descr="Chart&#10;&#10;Description automatically generated">
            <a:extLst>
              <a:ext uri="{FF2B5EF4-FFF2-40B4-BE49-F238E27FC236}">
                <a16:creationId xmlns:a16="http://schemas.microsoft.com/office/drawing/2014/main" id="{5CEF94B8-EA0F-234D-0AD3-D18F5CA2D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96" y="528566"/>
            <a:ext cx="12174055" cy="6329433"/>
          </a:xfrm>
        </p:spPr>
      </p:pic>
    </p:spTree>
    <p:extLst>
      <p:ext uri="{BB962C8B-B14F-4D97-AF65-F5344CB8AC3E}">
        <p14:creationId xmlns:p14="http://schemas.microsoft.com/office/powerpoint/2010/main" val="218947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15" name="Content Placeholder 14" descr="A picture containing chart&#10;&#10;Description automatically generated">
            <a:extLst>
              <a:ext uri="{FF2B5EF4-FFF2-40B4-BE49-F238E27FC236}">
                <a16:creationId xmlns:a16="http://schemas.microsoft.com/office/drawing/2014/main" id="{7531D455-415A-3163-EDF9-A4A55C70E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156392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332854" cy="597736"/>
          </a:xfrm>
        </p:spPr>
        <p:txBody>
          <a:bodyPr>
            <a:normAutofit fontScale="90000"/>
          </a:bodyPr>
          <a:lstStyle/>
          <a:p>
            <a:r>
              <a:rPr lang="en-US" dirty="0">
                <a:solidFill>
                  <a:srgbClr val="FFFFFF"/>
                </a:solidFill>
              </a:rPr>
              <a:t>Extra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Content Placeholder 9" descr="A picture containing map&#10;&#10;Description automatically generated">
            <a:extLst>
              <a:ext uri="{FF2B5EF4-FFF2-40B4-BE49-F238E27FC236}">
                <a16:creationId xmlns:a16="http://schemas.microsoft.com/office/drawing/2014/main" id="{B9014098-F786-32F1-A68E-189138A29E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1799271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up </a:t>
            </a:r>
          </a:p>
          <a:p>
            <a:r>
              <a:rPr lang="en-US" dirty="0"/>
              <a:t>NZ Economy has suffered </a:t>
            </a:r>
          </a:p>
          <a:p>
            <a:r>
              <a:rPr lang="en-US" dirty="0"/>
              <a:t>NZ Health has suffered </a:t>
            </a:r>
          </a:p>
          <a:p>
            <a:r>
              <a:rPr lang="en-US" dirty="0"/>
              <a:t>Very little growth in Agriculture</a:t>
            </a:r>
          </a:p>
          <a:p>
            <a:endParaRPr lang="en-US" dirty="0"/>
          </a:p>
        </p:txBody>
      </p:sp>
    </p:spTree>
    <p:extLst>
      <p:ext uri="{BB962C8B-B14F-4D97-AF65-F5344CB8AC3E}">
        <p14:creationId xmlns:p14="http://schemas.microsoft.com/office/powerpoint/2010/main" val="82599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533241"/>
            <a:ext cx="12188952" cy="6334508"/>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8" name="Content Placeholder 7" descr="Chart, bar chart&#10;&#10;Description automatically generated">
            <a:extLst>
              <a:ext uri="{FF2B5EF4-FFF2-40B4-BE49-F238E27FC236}">
                <a16:creationId xmlns:a16="http://schemas.microsoft.com/office/drawing/2014/main" id="{5729E639-B70C-5867-B53F-076A490DAE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7" name="Content Placeholder 6" descr="Chart, bar chart&#10;&#10;Description automatically generated">
            <a:extLst>
              <a:ext uri="{FF2B5EF4-FFF2-40B4-BE49-F238E27FC236}">
                <a16:creationId xmlns:a16="http://schemas.microsoft.com/office/drawing/2014/main" id="{A7725A24-C847-2273-F33B-DE0959B55B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4982</TotalTime>
  <Words>1762</Words>
  <Application>Microsoft Macintosh PowerPoint</Application>
  <PresentationFormat>Widescreen</PresentationFormat>
  <Paragraphs>155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Death Rate</vt:lpstr>
      <vt:lpstr>Death Rate</vt:lpstr>
      <vt:lpstr>Vaccine Rate</vt:lpstr>
      <vt:lpstr>Agriculture</vt:lpstr>
      <vt:lpstr>GDP</vt:lpstr>
      <vt:lpstr>GDP</vt:lpstr>
      <vt:lpstr>Extra</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54</cp:revision>
  <dcterms:created xsi:type="dcterms:W3CDTF">2022-10-13T00:08:52Z</dcterms:created>
  <dcterms:modified xsi:type="dcterms:W3CDTF">2022-10-17T01:06:15Z</dcterms:modified>
</cp:coreProperties>
</file>